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12192000" cy="6858000"/>
  <p:embeddedFontLst>
    <p:embeddedFont>
      <p:font typeface="Corbel"/>
      <p:regular r:id="rId33"/>
      <p:bold r:id="rId34"/>
      <p:italic r:id="rId35"/>
      <p:boldItalic r:id="rId36"/>
    </p:embeddedFont>
    <p:embeddedFont>
      <p:font typeface="Lato Light"/>
      <p:regular r:id="rId37"/>
      <p:bold r:id="rId38"/>
      <p:italic r:id="rId39"/>
      <p:boldItalic r:id="rId40"/>
    </p:embeddedFont>
    <p:embeddedFont>
      <p:font typeface="Tahoma"/>
      <p:regular r:id="rId41"/>
      <p:bold r:id="rId42"/>
    </p:embeddedFont>
    <p:embeddedFont>
      <p:font typeface="Montserrat 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7" roundtripDataSignature="AMtx7miTpN/Ael1BsVKPHgwotvL992Nf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boldItalic.fntdata"/><Relationship Id="rId20" Type="http://schemas.openxmlformats.org/officeDocument/2006/relationships/slide" Target="slides/slide14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16.xml"/><Relationship Id="rId44" Type="http://schemas.openxmlformats.org/officeDocument/2006/relationships/font" Target="fonts/MontserratLight-bold.fntdata"/><Relationship Id="rId21" Type="http://schemas.openxmlformats.org/officeDocument/2006/relationships/slide" Target="slides/slide15.xml"/><Relationship Id="rId43" Type="http://schemas.openxmlformats.org/officeDocument/2006/relationships/font" Target="fonts/MontserratLight-regular.fntdata"/><Relationship Id="rId24" Type="http://schemas.openxmlformats.org/officeDocument/2006/relationships/slide" Target="slides/slide18.xml"/><Relationship Id="rId46" Type="http://schemas.openxmlformats.org/officeDocument/2006/relationships/font" Target="fonts/MontserratLight-boldItalic.fntdata"/><Relationship Id="rId23" Type="http://schemas.openxmlformats.org/officeDocument/2006/relationships/slide" Target="slides/slide17.xml"/><Relationship Id="rId45" Type="http://schemas.openxmlformats.org/officeDocument/2006/relationships/font" Target="fonts/Montserrat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customschemas.google.com/relationships/presentationmetadata" Target="meta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rbel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Corbel-italic.fntdata"/><Relationship Id="rId12" Type="http://schemas.openxmlformats.org/officeDocument/2006/relationships/slide" Target="slides/slide6.xml"/><Relationship Id="rId34" Type="http://schemas.openxmlformats.org/officeDocument/2006/relationships/font" Target="fonts/Corbel-bold.fntdata"/><Relationship Id="rId15" Type="http://schemas.openxmlformats.org/officeDocument/2006/relationships/slide" Target="slides/slide9.xml"/><Relationship Id="rId37" Type="http://schemas.openxmlformats.org/officeDocument/2006/relationships/font" Target="fonts/LatoLight-regular.fntdata"/><Relationship Id="rId14" Type="http://schemas.openxmlformats.org/officeDocument/2006/relationships/slide" Target="slides/slide8.xml"/><Relationship Id="rId36" Type="http://schemas.openxmlformats.org/officeDocument/2006/relationships/font" Target="fonts/Corbel-boldItalic.fntdata"/><Relationship Id="rId17" Type="http://schemas.openxmlformats.org/officeDocument/2006/relationships/slide" Target="slides/slide11.xml"/><Relationship Id="rId39" Type="http://schemas.openxmlformats.org/officeDocument/2006/relationships/font" Target="fonts/LatoLight-italic.fntdata"/><Relationship Id="rId16" Type="http://schemas.openxmlformats.org/officeDocument/2006/relationships/slide" Target="slides/slide10.xml"/><Relationship Id="rId38" Type="http://schemas.openxmlformats.org/officeDocument/2006/relationships/font" Target="fonts/Lato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2" name="Google Shape;372;p2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4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8" name="Google Shape;38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5.png"/><Relationship Id="rId3" Type="http://schemas.openxmlformats.org/officeDocument/2006/relationships/image" Target="../media/image53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5.png"/><Relationship Id="rId3" Type="http://schemas.openxmlformats.org/officeDocument/2006/relationships/image" Target="../media/image53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5.png"/><Relationship Id="rId3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5.png"/><Relationship Id="rId3" Type="http://schemas.openxmlformats.org/officeDocument/2006/relationships/image" Target="../media/image5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TI _титульный слайд">
  <p:cSld name="NTI _титульны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05"/>
            <a:ext cx="12192000" cy="685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" y="-779"/>
            <a:ext cx="12190615" cy="68587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8"/>
          <p:cNvSpPr txBox="1"/>
          <p:nvPr>
            <p:ph type="title"/>
          </p:nvPr>
        </p:nvSpPr>
        <p:spPr>
          <a:xfrm>
            <a:off x="5154081" y="2305696"/>
            <a:ext cx="5743805" cy="96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0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" type="subTitle"/>
          </p:nvPr>
        </p:nvSpPr>
        <p:spPr>
          <a:xfrm>
            <a:off x="5151928" y="3686796"/>
            <a:ext cx="5726245" cy="273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>
            <a:lvl1pPr lvl="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B5BBBF"/>
              </a:buClr>
              <a:buSzPts val="1600"/>
              <a:buFont typeface="Corbel"/>
              <a:buChar char="•"/>
              <a:defRPr sz="1600">
                <a:solidFill>
                  <a:srgbClr val="B5BB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2314" y="5584707"/>
            <a:ext cx="1833124" cy="60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6760" y="3188276"/>
            <a:ext cx="1643208" cy="48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4977" y="393649"/>
            <a:ext cx="7181721" cy="57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5302" y="393649"/>
            <a:ext cx="1678827" cy="92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TI _титульный слайд">
  <p:cSld name="NTI _титульный слайд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05"/>
            <a:ext cx="12192000" cy="685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" y="-779"/>
            <a:ext cx="12190615" cy="68587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8"/>
          <p:cNvSpPr txBox="1"/>
          <p:nvPr>
            <p:ph type="title"/>
          </p:nvPr>
        </p:nvSpPr>
        <p:spPr>
          <a:xfrm>
            <a:off x="5154081" y="2305696"/>
            <a:ext cx="5743805" cy="96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0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" type="subTitle"/>
          </p:nvPr>
        </p:nvSpPr>
        <p:spPr>
          <a:xfrm>
            <a:off x="5151928" y="3686796"/>
            <a:ext cx="5726245" cy="273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>
            <a:lvl1pPr lvl="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B5BBBF"/>
              </a:buClr>
              <a:buSzPts val="1600"/>
              <a:buFont typeface="Corbel"/>
              <a:buChar char="•"/>
              <a:defRPr sz="1600">
                <a:solidFill>
                  <a:srgbClr val="B5BB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2314" y="5584707"/>
            <a:ext cx="1833124" cy="60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6760" y="3188276"/>
            <a:ext cx="1643208" cy="48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4977" y="393649"/>
            <a:ext cx="7181721" cy="57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5302" y="393649"/>
            <a:ext cx="1678827" cy="92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TI_разделительный слайд">
  <p:cSld name="NTI_разделительный слайд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05"/>
            <a:ext cx="12192000" cy="68590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9"/>
          <p:cNvSpPr txBox="1"/>
          <p:nvPr>
            <p:ph type="ctrTitle"/>
          </p:nvPr>
        </p:nvSpPr>
        <p:spPr>
          <a:xfrm>
            <a:off x="5575610" y="4908550"/>
            <a:ext cx="5224662" cy="1017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6925">
            <a:spAutoFit/>
          </a:bodyPr>
          <a:lstStyle>
            <a:lvl1pPr lv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3200"/>
              <a:buFont typeface="Corbel"/>
              <a:buNone/>
              <a:defRPr sz="3200">
                <a:solidFill>
                  <a:srgbClr val="00B8E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4" name="Google Shape;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302" y="393649"/>
            <a:ext cx="1678827" cy="92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TI_2 столбца">
  <p:cSld name="NTI_2 столбца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 txBox="1"/>
          <p:nvPr>
            <p:ph idx="1" type="subTitle"/>
          </p:nvPr>
        </p:nvSpPr>
        <p:spPr>
          <a:xfrm>
            <a:off x="605938" y="1474842"/>
            <a:ext cx="10915189" cy="327814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108725" spcFirstLastPara="1" rIns="108725" wrap="square" tIns="5435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0"/>
          <p:cNvSpPr txBox="1"/>
          <p:nvPr>
            <p:ph type="ctrTitle"/>
          </p:nvPr>
        </p:nvSpPr>
        <p:spPr>
          <a:xfrm>
            <a:off x="6305822" y="407892"/>
            <a:ext cx="5215305" cy="82020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rbel"/>
              <a:buNone/>
              <a:defRPr b="1" sz="2800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0"/>
          <p:cNvSpPr txBox="1"/>
          <p:nvPr>
            <p:ph idx="2" type="body"/>
          </p:nvPr>
        </p:nvSpPr>
        <p:spPr>
          <a:xfrm>
            <a:off x="6227158" y="2485071"/>
            <a:ext cx="5078224" cy="3605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40"/>
          <p:cNvSpPr txBox="1"/>
          <p:nvPr>
            <p:ph idx="3" type="body"/>
          </p:nvPr>
        </p:nvSpPr>
        <p:spPr>
          <a:xfrm>
            <a:off x="605938" y="2485071"/>
            <a:ext cx="5078224" cy="3605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40"/>
          <p:cNvSpPr txBox="1"/>
          <p:nvPr/>
        </p:nvSpPr>
        <p:spPr>
          <a:xfrm>
            <a:off x="11089637" y="6424613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01" name="Google Shape;10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939" y="568170"/>
            <a:ext cx="1127628" cy="6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eet the team of 2">
  <p:cSld name="4_Meet the team of 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1"/>
          <p:cNvSpPr/>
          <p:nvPr>
            <p:ph idx="2" type="pic"/>
          </p:nvPr>
        </p:nvSpPr>
        <p:spPr>
          <a:xfrm>
            <a:off x="6093778" y="1530229"/>
            <a:ext cx="6093777" cy="4080511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1"/>
          <p:cNvSpPr/>
          <p:nvPr>
            <p:ph idx="3" type="pic"/>
          </p:nvPr>
        </p:nvSpPr>
        <p:spPr>
          <a:xfrm>
            <a:off x="1" y="1530229"/>
            <a:ext cx="6093777" cy="4080511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1"/>
          <p:cNvSpPr txBox="1"/>
          <p:nvPr>
            <p:ph idx="1" type="body"/>
          </p:nvPr>
        </p:nvSpPr>
        <p:spPr>
          <a:xfrm>
            <a:off x="670873" y="5691079"/>
            <a:ext cx="9144000" cy="733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41"/>
          <p:cNvSpPr txBox="1"/>
          <p:nvPr>
            <p:ph type="ctrTitle"/>
          </p:nvPr>
        </p:nvSpPr>
        <p:spPr>
          <a:xfrm>
            <a:off x="2442062" y="757198"/>
            <a:ext cx="9144000" cy="414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rbel"/>
              <a:buNone/>
              <a:defRPr b="1" sz="2800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1"/>
          <p:cNvSpPr txBox="1"/>
          <p:nvPr/>
        </p:nvSpPr>
        <p:spPr>
          <a:xfrm>
            <a:off x="11089637" y="6424613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08" name="Google Shape;10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939" y="568170"/>
            <a:ext cx="1127628" cy="6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">
  <p:cSld name="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/>
          <p:nvPr/>
        </p:nvSpPr>
        <p:spPr>
          <a:xfrm>
            <a:off x="11110913" y="6424613"/>
            <a:ext cx="388937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</a:t>
            </a:r>
            <a:endParaRPr/>
          </a:p>
        </p:txBody>
      </p:sp>
      <p:sp>
        <p:nvSpPr>
          <p:cNvPr id="111" name="Google Shape;111;p42"/>
          <p:cNvSpPr txBox="1"/>
          <p:nvPr/>
        </p:nvSpPr>
        <p:spPr>
          <a:xfrm>
            <a:off x="11089637" y="6424613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хноГТО_текст+фото 01">
  <p:cSld name="ТехноГТО_текст+фото 0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312" y="0"/>
            <a:ext cx="122144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3"/>
          <p:cNvPicPr preferRelativeResize="0"/>
          <p:nvPr/>
        </p:nvPicPr>
        <p:blipFill rotWithShape="1">
          <a:blip r:embed="rId3">
            <a:alphaModFix/>
          </a:blip>
          <a:srcRect b="63566" l="0" r="-3190" t="0"/>
          <a:stretch/>
        </p:blipFill>
        <p:spPr>
          <a:xfrm>
            <a:off x="8592859" y="4359349"/>
            <a:ext cx="3059210" cy="249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3"/>
          <p:cNvPicPr preferRelativeResize="0"/>
          <p:nvPr/>
        </p:nvPicPr>
        <p:blipFill rotWithShape="1">
          <a:blip r:embed="rId4">
            <a:alphaModFix/>
          </a:blip>
          <a:srcRect b="0" l="23420" r="0" t="0"/>
          <a:stretch/>
        </p:blipFill>
        <p:spPr>
          <a:xfrm>
            <a:off x="0" y="3429000"/>
            <a:ext cx="533202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3"/>
          <p:cNvSpPr txBox="1"/>
          <p:nvPr>
            <p:ph idx="1" type="body"/>
          </p:nvPr>
        </p:nvSpPr>
        <p:spPr>
          <a:xfrm>
            <a:off x="606425" y="1701800"/>
            <a:ext cx="10902950" cy="232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43"/>
          <p:cNvSpPr/>
          <p:nvPr>
            <p:ph idx="2" type="pic"/>
          </p:nvPr>
        </p:nvSpPr>
        <p:spPr>
          <a:xfrm>
            <a:off x="0" y="4359349"/>
            <a:ext cx="12192000" cy="2498651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43"/>
          <p:cNvSpPr txBox="1"/>
          <p:nvPr/>
        </p:nvSpPr>
        <p:spPr>
          <a:xfrm>
            <a:off x="11341721" y="6464806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19" name="Google Shape;11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921" y="746493"/>
            <a:ext cx="1135717" cy="481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3"/>
          <p:cNvSpPr txBox="1"/>
          <p:nvPr>
            <p:ph type="ctrTitle"/>
          </p:nvPr>
        </p:nvSpPr>
        <p:spPr>
          <a:xfrm>
            <a:off x="6342161" y="823206"/>
            <a:ext cx="5215305" cy="40488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b="1" sz="2800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хноГТО_инфографика">
  <p:cSld name="ТехноГТО_инфографика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312" y="0"/>
            <a:ext cx="12214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4"/>
          <p:cNvSpPr txBox="1"/>
          <p:nvPr/>
        </p:nvSpPr>
        <p:spPr>
          <a:xfrm>
            <a:off x="4957089" y="840975"/>
            <a:ext cx="6552063" cy="40488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Tahoma"/>
              <a:buNone/>
            </a:pPr>
            <a:r>
              <a:t/>
            </a:r>
            <a:endParaRPr b="1" i="0" sz="2800" u="none" cap="none" strike="noStrike">
              <a:solidFill>
                <a:srgbClr val="161B2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44"/>
          <p:cNvSpPr/>
          <p:nvPr>
            <p:ph idx="2" type="pic"/>
          </p:nvPr>
        </p:nvSpPr>
        <p:spPr>
          <a:xfrm>
            <a:off x="0" y="1616149"/>
            <a:ext cx="12192000" cy="5241851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44"/>
          <p:cNvSpPr txBox="1"/>
          <p:nvPr/>
        </p:nvSpPr>
        <p:spPr>
          <a:xfrm>
            <a:off x="11341721" y="6464806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26" name="Google Shape;12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921" y="746493"/>
            <a:ext cx="1135717" cy="48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4"/>
          <p:cNvPicPr preferRelativeResize="0"/>
          <p:nvPr/>
        </p:nvPicPr>
        <p:blipFill rotWithShape="1">
          <a:blip r:embed="rId4">
            <a:alphaModFix/>
          </a:blip>
          <a:srcRect b="23565" l="0" r="0" t="0"/>
          <a:stretch/>
        </p:blipFill>
        <p:spPr>
          <a:xfrm>
            <a:off x="1785590" y="1616149"/>
            <a:ext cx="2964607" cy="524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4"/>
          <p:cNvPicPr preferRelativeResize="0"/>
          <p:nvPr/>
        </p:nvPicPr>
        <p:blipFill rotWithShape="1">
          <a:blip r:embed="rId4">
            <a:alphaModFix/>
          </a:blip>
          <a:srcRect b="30735" l="0" r="0" t="0"/>
          <a:stretch/>
        </p:blipFill>
        <p:spPr>
          <a:xfrm rot="-5400000">
            <a:off x="8334599" y="2866754"/>
            <a:ext cx="2964607" cy="475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4"/>
          <p:cNvSpPr txBox="1"/>
          <p:nvPr>
            <p:ph type="ctrTitle"/>
          </p:nvPr>
        </p:nvSpPr>
        <p:spPr>
          <a:xfrm>
            <a:off x="6342161" y="823206"/>
            <a:ext cx="5215305" cy="40488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b="1" sz="2800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ТО_фото+список">
  <p:cSld name="НТО_фото+список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/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b="1" sz="2400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" type="body"/>
          </p:nvPr>
        </p:nvSpPr>
        <p:spPr>
          <a:xfrm>
            <a:off x="4953839" y="2339160"/>
            <a:ext cx="6603628" cy="4040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25" spcFirstLastPara="1" rIns="91425" wrap="square" tIns="456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*"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/>
        </p:txBody>
      </p:sp>
      <p:pic>
        <p:nvPicPr>
          <p:cNvPr id="27" name="Google Shape;2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9"/>
          <p:cNvSpPr/>
          <p:nvPr>
            <p:ph idx="2" type="pic"/>
          </p:nvPr>
        </p:nvSpPr>
        <p:spPr>
          <a:xfrm>
            <a:off x="0" y="1627830"/>
            <a:ext cx="4491613" cy="523017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9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b="0" i="0" sz="3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TI_2 столбца">
  <p:cSld name="НТО_текст+список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idx="1" type="subTitle"/>
          </p:nvPr>
        </p:nvSpPr>
        <p:spPr>
          <a:xfrm>
            <a:off x="605939" y="1440337"/>
            <a:ext cx="10951528" cy="459599"/>
          </a:xfrm>
          <a:prstGeom prst="rect">
            <a:avLst/>
          </a:prstGeom>
          <a:noFill/>
          <a:ln>
            <a:noFill/>
          </a:ln>
        </p:spPr>
        <p:txBody>
          <a:bodyPr anchorCtr="0" anchor="t" bIns="54325" lIns="108700" spcFirstLastPara="1" rIns="108700" wrap="square" tIns="54325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2" type="body"/>
          </p:nvPr>
        </p:nvSpPr>
        <p:spPr>
          <a:xfrm>
            <a:off x="6479242" y="2339160"/>
            <a:ext cx="5078223" cy="4040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25" spcFirstLastPara="1" rIns="91425" wrap="square" tIns="456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*"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/>
        </p:txBody>
      </p:sp>
      <p:sp>
        <p:nvSpPr>
          <p:cNvPr id="33" name="Google Shape;33;p30"/>
          <p:cNvSpPr txBox="1"/>
          <p:nvPr>
            <p:ph idx="3" type="body"/>
          </p:nvPr>
        </p:nvSpPr>
        <p:spPr>
          <a:xfrm>
            <a:off x="605939" y="2339160"/>
            <a:ext cx="5078223" cy="4040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25" spcFirstLastPara="1" rIns="9142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/>
        </p:txBody>
      </p:sp>
      <p:pic>
        <p:nvPicPr>
          <p:cNvPr id="34" name="Google Shape;3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0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b="0" i="0" sz="3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" name="Google Shape;36;p30"/>
          <p:cNvSpPr txBox="1"/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b="1" sz="2400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ТО _титульный слайд">
  <p:cSld name="НТО _титульный слайд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03"/>
            <a:ext cx="12192000" cy="685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" y="-780"/>
            <a:ext cx="12190615" cy="685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303" y="502976"/>
            <a:ext cx="1551458" cy="12027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3"/>
          <p:cNvSpPr txBox="1"/>
          <p:nvPr>
            <p:ph type="title"/>
          </p:nvPr>
        </p:nvSpPr>
        <p:spPr>
          <a:xfrm>
            <a:off x="5154082" y="2305698"/>
            <a:ext cx="5743805" cy="96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b="0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subTitle"/>
          </p:nvPr>
        </p:nvSpPr>
        <p:spPr>
          <a:xfrm>
            <a:off x="5151929" y="3686801"/>
            <a:ext cx="5726245" cy="286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>
            <a:lvl1pPr lvl="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B5BBBF"/>
              </a:buClr>
              <a:buSzPts val="1600"/>
              <a:buFont typeface="Corbel"/>
              <a:buChar char="*"/>
              <a:defRPr sz="1600">
                <a:solidFill>
                  <a:srgbClr val="B5BB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3" name="Google Shape;4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2315" y="5584714"/>
            <a:ext cx="1833123" cy="60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16761" y="3188284"/>
            <a:ext cx="1643208" cy="48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76690" y="301939"/>
            <a:ext cx="7150007" cy="773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ТО_текст+список">
  <p:cSld name="НТО_текст+список 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/>
          <p:nvPr>
            <p:ph idx="1" type="subTitle"/>
          </p:nvPr>
        </p:nvSpPr>
        <p:spPr>
          <a:xfrm>
            <a:off x="605939" y="1440337"/>
            <a:ext cx="10951528" cy="459599"/>
          </a:xfrm>
          <a:prstGeom prst="rect">
            <a:avLst/>
          </a:prstGeom>
          <a:noFill/>
          <a:ln>
            <a:noFill/>
          </a:ln>
        </p:spPr>
        <p:txBody>
          <a:bodyPr anchorCtr="0" anchor="t" bIns="54325" lIns="108700" spcFirstLastPara="1" rIns="108700" wrap="square" tIns="54325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2" type="body"/>
          </p:nvPr>
        </p:nvSpPr>
        <p:spPr>
          <a:xfrm>
            <a:off x="6479242" y="2339160"/>
            <a:ext cx="5078223" cy="4040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25" spcFirstLastPara="1" rIns="91425" wrap="square" tIns="456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*"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/>
        </p:txBody>
      </p:sp>
      <p:sp>
        <p:nvSpPr>
          <p:cNvPr id="49" name="Google Shape;49;p34"/>
          <p:cNvSpPr txBox="1"/>
          <p:nvPr>
            <p:ph idx="3" type="body"/>
          </p:nvPr>
        </p:nvSpPr>
        <p:spPr>
          <a:xfrm>
            <a:off x="605939" y="2339160"/>
            <a:ext cx="5078223" cy="4040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25" spcFirstLastPara="1" rIns="9142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/>
        </p:txBody>
      </p:sp>
      <p:pic>
        <p:nvPicPr>
          <p:cNvPr id="50" name="Google Shape;5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4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b="0" i="0" sz="3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" name="Google Shape;52;p34"/>
          <p:cNvSpPr txBox="1"/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b="1" sz="2400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ТО_текст+фото 01">
  <p:cSld name="НТО_текст+фото 0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606425" y="1701806"/>
            <a:ext cx="10902950" cy="232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5"/>
          <p:cNvSpPr/>
          <p:nvPr>
            <p:ph idx="2" type="pic"/>
          </p:nvPr>
        </p:nvSpPr>
        <p:spPr>
          <a:xfrm>
            <a:off x="0" y="4359356"/>
            <a:ext cx="12192000" cy="2498648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5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b="0" i="0" sz="3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" name="Google Shape;58;p35"/>
          <p:cNvSpPr txBox="1"/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b="1" sz="2400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ТО_инфографика">
  <p:cSld name="НТО_инфографика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6"/>
          <p:cNvSpPr/>
          <p:nvPr>
            <p:ph idx="2" type="pic"/>
          </p:nvPr>
        </p:nvSpPr>
        <p:spPr>
          <a:xfrm>
            <a:off x="0" y="1616156"/>
            <a:ext cx="12192000" cy="524184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6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b="0" i="0" sz="3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Google Shape;63;p36"/>
          <p:cNvSpPr txBox="1"/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b="1" sz="2400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ТО_текст+фото 02">
  <p:cSld name="НТО_текст+фото 0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7"/>
          <p:cNvSpPr txBox="1"/>
          <p:nvPr>
            <p:ph idx="1" type="body"/>
          </p:nvPr>
        </p:nvSpPr>
        <p:spPr>
          <a:xfrm>
            <a:off x="605938" y="1776548"/>
            <a:ext cx="4805850" cy="4667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889626" y="1776221"/>
            <a:ext cx="6302375" cy="253841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/>
          <p:nvPr>
            <p:ph idx="3" type="pic"/>
          </p:nvPr>
        </p:nvSpPr>
        <p:spPr>
          <a:xfrm>
            <a:off x="5889626" y="4314630"/>
            <a:ext cx="6302375" cy="254337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7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b="0" i="0" lang="ru-RU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b="0" i="0" sz="36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" name="Google Shape;70;p37"/>
          <p:cNvSpPr txBox="1"/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b="1" sz="2400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NTI_разделительный слайд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1" y="2725"/>
            <a:ext cx="12190200" cy="68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2"/>
          <p:cNvSpPr txBox="1"/>
          <p:nvPr>
            <p:ph type="ctrTitle"/>
          </p:nvPr>
        </p:nvSpPr>
        <p:spPr>
          <a:xfrm>
            <a:off x="5575610" y="4908550"/>
            <a:ext cx="3546164" cy="1017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6925">
            <a:spAutoFit/>
          </a:bodyPr>
          <a:lstStyle>
            <a:lvl1pPr lvl="0" algn="r">
              <a:lnSpc>
                <a:spcPct val="102702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3700"/>
              <a:buFont typeface="Tahoma"/>
              <a:buNone/>
              <a:defRPr sz="37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subTitle"/>
          </p:nvPr>
        </p:nvSpPr>
        <p:spPr>
          <a:xfrm>
            <a:off x="9325400" y="4908550"/>
            <a:ext cx="985024" cy="1107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8EC"/>
              </a:buClr>
              <a:buSzPts val="8500"/>
              <a:buNone/>
              <a:defRPr sz="85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1" name="Google Shape;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302" y="393649"/>
            <a:ext cx="1678827" cy="92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838200" y="365123"/>
            <a:ext cx="10515600" cy="1325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838200" y="1825627"/>
            <a:ext cx="10515600" cy="4351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46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38200" y="6356359"/>
            <a:ext cx="2743200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600" y="6356359"/>
            <a:ext cx="4114800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610600" y="6356359"/>
            <a:ext cx="2743200" cy="36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b="0" i="0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6" name="Google Shape;7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44.jp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help@ntcontest.ru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4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47.png"/><Relationship Id="rId5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jp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48.png"/><Relationship Id="rId5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5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jpg"/><Relationship Id="rId4" Type="http://schemas.openxmlformats.org/officeDocument/2006/relationships/image" Target="../media/image49.jpg"/><Relationship Id="rId5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vk.com/nticontest" TargetMode="External"/><Relationship Id="rId4" Type="http://schemas.openxmlformats.org/officeDocument/2006/relationships/hyperlink" Target="http://vk.com/nticontest" TargetMode="External"/><Relationship Id="rId5" Type="http://schemas.openxmlformats.org/officeDocument/2006/relationships/hyperlink" Target="http://vk.com/nticontest" TargetMode="External"/><Relationship Id="rId6" Type="http://schemas.openxmlformats.org/officeDocument/2006/relationships/hyperlink" Target="http://www.ntcontest.ru/" TargetMode="External"/><Relationship Id="rId7" Type="http://schemas.openxmlformats.org/officeDocument/2006/relationships/hyperlink" Target="mailto:INFO@NTCONTEST.R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ntcontest.ru/docs/%D0%9F%D0%BE%D0%BB%D0%BE%D0%B6%D0%B5%D0%BD%D0%B8%D0%B5%20%D0%9D%D0%A2%D0%9E.pdf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39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9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br>
              <a:rPr b="0" i="0" lang="ru-RU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b="0" i="0" sz="16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5303912" y="3429000"/>
            <a:ext cx="5472608" cy="1017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Инструкция </a:t>
            </a:r>
            <a:br>
              <a:rPr b="0" i="0" lang="ru-RU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по регистрации школ </a:t>
            </a:r>
            <a:br>
              <a:rPr b="0" i="0" lang="ru-RU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на портале НТО </a:t>
            </a:r>
            <a:br>
              <a:rPr b="0" i="0" lang="ru-RU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и приглашению учеников</a:t>
            </a:r>
            <a:br>
              <a:rPr b="0" i="0" lang="ru-RU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1" i="0" lang="ru-RU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b="1" i="0" sz="36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/>
        </p:nvSpPr>
        <p:spPr>
          <a:xfrm>
            <a:off x="553341" y="1689008"/>
            <a:ext cx="453454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Следуя инструкции, перейдите в ваш почтовый ящик и подтвердите регистрацию аккаунта на платформе «Талант».</a:t>
            </a:r>
            <a:endParaRPr b="0" i="1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6456040" y="3489974"/>
            <a:ext cx="2808312" cy="29539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6582483" y="1689008"/>
            <a:ext cx="505192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Вы увидите сообщение об успешном подтверждении регистрации, после чего система откроет следующий экран.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Выберите </a:t>
            </a:r>
            <a:r>
              <a:rPr b="1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«Разрешить»</a:t>
            </a:r>
            <a:r>
              <a:rPr b="0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0" i="0" sz="1400" u="none" cap="none" strike="noStrike">
              <a:solidFill>
                <a:srgbClr val="00239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6" name="Google Shape;2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341" y="3152936"/>
            <a:ext cx="5216856" cy="37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2111" y="3152936"/>
            <a:ext cx="4016862" cy="372685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 txBox="1"/>
          <p:nvPr>
            <p:ph type="ctrTitle"/>
          </p:nvPr>
        </p:nvSpPr>
        <p:spPr>
          <a:xfrm>
            <a:off x="2086018" y="764704"/>
            <a:ext cx="9205920" cy="40100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1"/>
                </a:solidFill>
              </a:rPr>
              <a:t>Регистрация личного аккаунта на платформе «Талант»</a:t>
            </a:r>
            <a:r>
              <a:rPr lang="ru-RU">
                <a:solidFill>
                  <a:srgbClr val="178686"/>
                </a:solidFill>
              </a:rPr>
              <a:t> </a:t>
            </a:r>
            <a:endParaRPr/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br>
              <a:rPr b="0" i="0" lang="ru-RU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b="0" i="0" sz="16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Google Shape;246;p11"/>
          <p:cNvSpPr txBox="1"/>
          <p:nvPr>
            <p:ph idx="1" type="subTitle"/>
          </p:nvPr>
        </p:nvSpPr>
        <p:spPr>
          <a:xfrm>
            <a:off x="5375920" y="2976142"/>
            <a:ext cx="4153375" cy="524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/>
          <a:p>
            <a:pPr indent="0" lvl="0" marL="12700" rtl="0" algn="l">
              <a:lnSpc>
                <a:spcPct val="1979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ru-RU" sz="7200">
                <a:solidFill>
                  <a:schemeClr val="lt1"/>
                </a:solidFill>
              </a:rPr>
              <a:t>2</a:t>
            </a:r>
            <a:r>
              <a:rPr lang="ru-RU" sz="9600">
                <a:solidFill>
                  <a:schemeClr val="lt1"/>
                </a:solidFill>
              </a:rPr>
              <a:t> </a:t>
            </a:r>
            <a:r>
              <a:rPr lang="ru-RU" sz="5400">
                <a:solidFill>
                  <a:schemeClr val="lt1"/>
                </a:solidFill>
              </a:rPr>
              <a:t>ШАГ</a:t>
            </a:r>
            <a:endParaRPr/>
          </a:p>
        </p:txBody>
      </p:sp>
      <p:sp>
        <p:nvSpPr>
          <p:cNvPr id="247" name="Google Shape;247;p11"/>
          <p:cNvSpPr txBox="1"/>
          <p:nvPr/>
        </p:nvSpPr>
        <p:spPr>
          <a:xfrm>
            <a:off x="5303912" y="3501008"/>
            <a:ext cx="5743575" cy="167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Внесение данных школы</a:t>
            </a:r>
            <a:endParaRPr b="0" i="0" sz="4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>
            <p:ph type="ctrTitle"/>
          </p:nvPr>
        </p:nvSpPr>
        <p:spPr>
          <a:xfrm>
            <a:off x="2351583" y="878859"/>
            <a:ext cx="9206136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Внесение данных школы</a:t>
            </a:r>
            <a:endParaRPr/>
          </a:p>
        </p:txBody>
      </p:sp>
      <p:sp>
        <p:nvSpPr>
          <p:cNvPr id="253" name="Google Shape;253;p12"/>
          <p:cNvSpPr txBox="1"/>
          <p:nvPr/>
        </p:nvSpPr>
        <p:spPr>
          <a:xfrm>
            <a:off x="664881" y="2420888"/>
            <a:ext cx="494360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Если вы уже являетесь администратором каких-либо организаций на платформе «Талант», вы увидите их на странице.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Выберите вашу школу, чтобы внести данные.</a:t>
            </a: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Если организации на экране не являются вашей школой, то выберите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«Добавить школу»</a:t>
            </a:r>
            <a:r>
              <a:rPr b="0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 b="0" i="0" sz="14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4" name="Google Shape;254;p12"/>
          <p:cNvPicPr preferRelativeResize="0"/>
          <p:nvPr/>
        </p:nvPicPr>
        <p:blipFill rotWithShape="1">
          <a:blip r:embed="rId3">
            <a:alphaModFix/>
          </a:blip>
          <a:srcRect b="5739" l="6880" r="6410" t="22013"/>
          <a:stretch/>
        </p:blipFill>
        <p:spPr>
          <a:xfrm>
            <a:off x="6424111" y="4155022"/>
            <a:ext cx="5767890" cy="270323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/>
          <p:nvPr/>
        </p:nvSpPr>
        <p:spPr>
          <a:xfrm>
            <a:off x="6312024" y="2420888"/>
            <a:ext cx="497847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Если вы регистрируетесь впервые и не были ранее привязаны к каким-либо организациям на платформе «Талант»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вам сразу откроется страница для заполнения данных. </a:t>
            </a:r>
            <a:endParaRPr/>
          </a:p>
        </p:txBody>
      </p:sp>
      <p:sp>
        <p:nvSpPr>
          <p:cNvPr id="256" name="Google Shape;256;p12"/>
          <p:cNvSpPr txBox="1"/>
          <p:nvPr/>
        </p:nvSpPr>
        <p:spPr>
          <a:xfrm>
            <a:off x="623392" y="1532231"/>
            <a:ext cx="741682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прошли авторизацию при помощи личного аккаунта на платформе «Талант». На этом этапе вы увидите один из двух экранов:</a:t>
            </a:r>
            <a:endParaRPr/>
          </a:p>
        </p:txBody>
      </p:sp>
      <p:pic>
        <p:nvPicPr>
          <p:cNvPr descr="C:\Users\Яков Останин\Documents\reg_school_2022-09-15_14-28-45.jpg" id="257" name="Google Shape;25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155022"/>
            <a:ext cx="5576219" cy="270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>
            <p:ph type="ctrTitle"/>
          </p:nvPr>
        </p:nvSpPr>
        <p:spPr>
          <a:xfrm>
            <a:off x="2351583" y="878859"/>
            <a:ext cx="9206136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Внесение данных школы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628952" y="2773562"/>
            <a:ext cx="3407342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Название школы.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Город/населенный пункт;</a:t>
            </a:r>
            <a:endParaRPr b="1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ФИО контактного лица (ответственного за регистрацию школы и коммуникацию по НТО).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Email.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Телефон.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Нажмите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«Продолжить»</a:t>
            </a:r>
            <a:r>
              <a:rPr b="0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0" i="0" sz="14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b="5738" l="6880" r="6410" t="14259"/>
          <a:stretch/>
        </p:blipFill>
        <p:spPr>
          <a:xfrm>
            <a:off x="4919193" y="2060848"/>
            <a:ext cx="7272807" cy="3774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 txBox="1"/>
          <p:nvPr/>
        </p:nvSpPr>
        <p:spPr>
          <a:xfrm>
            <a:off x="596257" y="2184550"/>
            <a:ext cx="39875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Заполните все поля формы:</a:t>
            </a:r>
            <a:endParaRPr/>
          </a:p>
        </p:txBody>
      </p:sp>
      <p:cxnSp>
        <p:nvCxnSpPr>
          <p:cNvPr id="267" name="Google Shape;267;p13"/>
          <p:cNvCxnSpPr/>
          <p:nvPr/>
        </p:nvCxnSpPr>
        <p:spPr>
          <a:xfrm>
            <a:off x="4036294" y="4581128"/>
            <a:ext cx="1656184" cy="864096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8" name="Google Shape;268;p13"/>
          <p:cNvCxnSpPr/>
          <p:nvPr/>
        </p:nvCxnSpPr>
        <p:spPr>
          <a:xfrm>
            <a:off x="4019093" y="2255268"/>
            <a:ext cx="1800200" cy="83961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269" name="Google Shape;2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/>
          <p:nvPr>
            <p:ph type="ctrTitle"/>
          </p:nvPr>
        </p:nvSpPr>
        <p:spPr>
          <a:xfrm>
            <a:off x="2351583" y="878859"/>
            <a:ext cx="9206136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Внесение данных школы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621916" y="3284984"/>
            <a:ext cx="399056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Прочие поля заполнятся автоматически.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Нажмите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«Продолжить»</a:t>
            </a:r>
            <a:r>
              <a:rPr b="0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0" i="0" sz="14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 возникновении сложностей на этом шаге вы можете обратиться в службу поддержки по адресу </a:t>
            </a:r>
            <a:r>
              <a:rPr b="1" i="0" lang="ru-RU" sz="1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help@ntcontest.ru</a:t>
            </a:r>
            <a:endParaRPr b="0" i="0" sz="1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4">
            <a:alphaModFix/>
          </a:blip>
          <a:srcRect b="7301" l="15130" r="15806" t="14363"/>
          <a:stretch/>
        </p:blipFill>
        <p:spPr>
          <a:xfrm>
            <a:off x="5345274" y="1784511"/>
            <a:ext cx="6828419" cy="4356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4"/>
          <p:cNvSpPr txBox="1"/>
          <p:nvPr/>
        </p:nvSpPr>
        <p:spPr>
          <a:xfrm>
            <a:off x="623392" y="1823072"/>
            <a:ext cx="3987610" cy="579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Введите ИНН организации </a:t>
            </a:r>
            <a:endParaRPr b="0" i="0" sz="19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первом поле.</a:t>
            </a:r>
            <a:endParaRPr/>
          </a:p>
        </p:txBody>
      </p:sp>
      <p:cxnSp>
        <p:nvCxnSpPr>
          <p:cNvPr id="278" name="Google Shape;278;p14"/>
          <p:cNvCxnSpPr/>
          <p:nvPr/>
        </p:nvCxnSpPr>
        <p:spPr>
          <a:xfrm>
            <a:off x="3287688" y="2276872"/>
            <a:ext cx="2553600" cy="93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279" name="Google Shape;27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type="ctrTitle"/>
          </p:nvPr>
        </p:nvSpPr>
        <p:spPr>
          <a:xfrm>
            <a:off x="2351583" y="878787"/>
            <a:ext cx="9206064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Внесение данных школы 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649251" y="2197893"/>
            <a:ext cx="2133847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успешно зарегистрировали свою школу на платформе НТО, если видите теперь на странице название своей школы и возможность пригласить учеников и наставников.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Осталось несколько важных моментов…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 b="0" l="209" r="209" t="0"/>
          <a:stretch/>
        </p:blipFill>
        <p:spPr>
          <a:xfrm>
            <a:off x="5427674" y="1940023"/>
            <a:ext cx="6764327" cy="49454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15"/>
          <p:cNvCxnSpPr/>
          <p:nvPr/>
        </p:nvCxnSpPr>
        <p:spPr>
          <a:xfrm>
            <a:off x="3071664" y="3140968"/>
            <a:ext cx="3394508" cy="1926579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288" name="Google Shape;28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br>
              <a:rPr b="0" i="0" lang="ru-RU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b="0" i="0" sz="16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p16"/>
          <p:cNvSpPr txBox="1"/>
          <p:nvPr>
            <p:ph idx="1" type="subTitle"/>
          </p:nvPr>
        </p:nvSpPr>
        <p:spPr>
          <a:xfrm>
            <a:off x="5318860" y="2893230"/>
            <a:ext cx="4153375" cy="524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/>
          <a:p>
            <a:pPr indent="0" lvl="0" marL="12700" rtl="0" algn="l">
              <a:lnSpc>
                <a:spcPct val="1979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ru-RU" sz="7200">
                <a:solidFill>
                  <a:schemeClr val="lt1"/>
                </a:solidFill>
              </a:rPr>
              <a:t>3</a:t>
            </a:r>
            <a:r>
              <a:rPr lang="ru-RU" sz="9600">
                <a:solidFill>
                  <a:schemeClr val="lt1"/>
                </a:solidFill>
              </a:rPr>
              <a:t> </a:t>
            </a:r>
            <a:r>
              <a:rPr lang="ru-RU" sz="5400">
                <a:solidFill>
                  <a:schemeClr val="lt1"/>
                </a:solidFill>
              </a:rPr>
              <a:t>ШАГ</a:t>
            </a:r>
            <a:endParaRPr/>
          </a:p>
        </p:txBody>
      </p:sp>
      <p:sp>
        <p:nvSpPr>
          <p:cNvPr id="296" name="Google Shape;296;p16"/>
          <p:cNvSpPr txBox="1"/>
          <p:nvPr/>
        </p:nvSpPr>
        <p:spPr>
          <a:xfrm>
            <a:off x="5303912" y="3501008"/>
            <a:ext cx="5743575" cy="167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Информирование </a:t>
            </a:r>
            <a:b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и приглашение на НТО</a:t>
            </a:r>
            <a:endParaRPr b="0" i="0" sz="4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type="ctrTitle"/>
          </p:nvPr>
        </p:nvSpPr>
        <p:spPr>
          <a:xfrm>
            <a:off x="2351583" y="878823"/>
            <a:ext cx="9206100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 Приглашение учеников при помощи ссылки 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623392" y="1556792"/>
            <a:ext cx="36417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Чтобы получить универсальные ссылки для отправки ученикам выберите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«Пригласить участника»</a:t>
            </a:r>
            <a:r>
              <a:rPr b="0" i="1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1" i="1" sz="14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623227" y="2552128"/>
            <a:ext cx="36006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В открывшемся окне выберите направление, скопируйте и разошлите (передайте) ссылку ученикам 5−11 классов.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Участие в НТО бесплатно и открыто для каждого школьника.</a:t>
            </a:r>
            <a:endParaRPr b="0" i="0" sz="14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150" y="4084975"/>
            <a:ext cx="5755952" cy="25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8150" y="1228325"/>
            <a:ext cx="5743050" cy="2555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7"/>
          <p:cNvCxnSpPr/>
          <p:nvPr/>
        </p:nvCxnSpPr>
        <p:spPr>
          <a:xfrm>
            <a:off x="4178757" y="2133783"/>
            <a:ext cx="2724300" cy="35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08" name="Google Shape;308;p17"/>
          <p:cNvCxnSpPr/>
          <p:nvPr/>
        </p:nvCxnSpPr>
        <p:spPr>
          <a:xfrm>
            <a:off x="4115575" y="3340075"/>
            <a:ext cx="2976900" cy="1746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>
            <p:ph type="ctrTitle"/>
          </p:nvPr>
        </p:nvSpPr>
        <p:spPr>
          <a:xfrm>
            <a:off x="2351583" y="878679"/>
            <a:ext cx="9205956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i="0" lang="ru-RU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Приглашение учеников при помощи ссылки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649253" y="2084471"/>
            <a:ext cx="3286507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 время регистрации ученики вашей школы подтвердят, что в ней обучаются. Вы сможете видеть на своей странице число учеников, которые участвуют в олимпиаде.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Обратите внимание!</a:t>
            </a:r>
            <a:endParaRPr b="0" i="0" sz="14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Даже если ученик уже регистрировался для участия в НТО, после перехода по вашей ссылке он привяжется к вашей школе.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Это важно! Отправляйте ссылки только ученикам вашей школы.</a:t>
            </a:r>
            <a:endParaRPr/>
          </a:p>
        </p:txBody>
      </p:sp>
      <p:pic>
        <p:nvPicPr>
          <p:cNvPr id="315" name="Google Shape;3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774" y="1864426"/>
            <a:ext cx="6635624" cy="483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8"/>
          <p:cNvCxnSpPr/>
          <p:nvPr/>
        </p:nvCxnSpPr>
        <p:spPr>
          <a:xfrm>
            <a:off x="3589778" y="3104018"/>
            <a:ext cx="3092400" cy="229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/>
          <p:nvPr>
            <p:ph type="ctrTitle"/>
          </p:nvPr>
        </p:nvSpPr>
        <p:spPr>
          <a:xfrm>
            <a:off x="2351583" y="879003"/>
            <a:ext cx="9206280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i="0" lang="ru-RU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Приглашение педагогов при помощи ссылки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641287" y="2306760"/>
            <a:ext cx="343849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можете попросить педагогов вашей школы стать наставниками ваших учеников и помогать им в подготовке, регистрации и выборе профилей олимпиады.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 этого выберите</a:t>
            </a:r>
            <a:r>
              <a:rPr b="0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«Пригласить наставника»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скопируйте в открывшемся окне и отправьте ссылку педагогу.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 i="0" sz="1400" u="none" cap="none" strike="noStrik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4" name="Google Shape;3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699" y="1439076"/>
            <a:ext cx="6635624" cy="4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 rotWithShape="1">
          <a:blip r:embed="rId5">
            <a:alphaModFix/>
          </a:blip>
          <a:srcRect b="9934" l="24577" r="29145" t="19855"/>
          <a:stretch/>
        </p:blipFill>
        <p:spPr>
          <a:xfrm>
            <a:off x="8063008" y="2168863"/>
            <a:ext cx="2953056" cy="252027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cxnSp>
        <p:nvCxnSpPr>
          <p:cNvPr id="327" name="Google Shape;327;p19"/>
          <p:cNvCxnSpPr>
            <a:stCxn id="323" idx="2"/>
          </p:cNvCxnSpPr>
          <p:nvPr/>
        </p:nvCxnSpPr>
        <p:spPr>
          <a:xfrm>
            <a:off x="2360532" y="4553529"/>
            <a:ext cx="5804700" cy="900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8" name="Google Shape;328;p19"/>
          <p:cNvCxnSpPr>
            <a:endCxn id="326" idx="2"/>
          </p:cNvCxnSpPr>
          <p:nvPr/>
        </p:nvCxnSpPr>
        <p:spPr>
          <a:xfrm rot="10800000">
            <a:off x="9539536" y="4689142"/>
            <a:ext cx="35100" cy="649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/>
          <p:nvPr>
            <p:ph type="ctrTitle"/>
          </p:nvPr>
        </p:nvSpPr>
        <p:spPr>
          <a:xfrm>
            <a:off x="2351583" y="827124"/>
            <a:ext cx="8813127" cy="40100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1"/>
                </a:solidFill>
              </a:rPr>
              <a:t>Регистрация школы на портале НТО необходима: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1343472" y="3160113"/>
            <a:ext cx="73448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чтобы вы сами могли отслеживать результаты и успехи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участия учеников школы в НТО, получать данные для поддержки и развития талантов; 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1343471" y="4267712"/>
            <a:ext cx="70567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чтобы получить методические материалы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и рекомендации для вовлечения участников в НТО и развития инженерно-технического направления в своей школе. 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1343472" y="1988840"/>
            <a:ext cx="69847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чтобы ученики вашей школы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участвующие в НТО, были учтены и привязаны к вашей школе, а также правильно учтены в статистике региона;</a:t>
            </a:r>
            <a:endParaRPr/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112" y="1988840"/>
            <a:ext cx="481832" cy="45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112" y="3160113"/>
            <a:ext cx="481832" cy="45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112" y="4267711"/>
            <a:ext cx="481832" cy="45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13816" y="4428359"/>
            <a:ext cx="2931687" cy="242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605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0"/>
          <p:cNvPicPr preferRelativeResize="0"/>
          <p:nvPr/>
        </p:nvPicPr>
        <p:blipFill rotWithShape="1">
          <a:blip r:embed="rId3">
            <a:alphaModFix/>
          </a:blip>
          <a:srcRect b="0" l="209" r="209" t="0"/>
          <a:stretch/>
        </p:blipFill>
        <p:spPr>
          <a:xfrm>
            <a:off x="5427675" y="1907308"/>
            <a:ext cx="6764327" cy="494548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0"/>
          <p:cNvSpPr txBox="1"/>
          <p:nvPr>
            <p:ph type="ctrTitle"/>
          </p:nvPr>
        </p:nvSpPr>
        <p:spPr>
          <a:xfrm>
            <a:off x="2351583" y="878679"/>
            <a:ext cx="9205956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i="0" lang="ru-RU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Приглашение педагогов при помощи ссылки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5" name="Google Shape;335;p20"/>
          <p:cNvSpPr txBox="1"/>
          <p:nvPr/>
        </p:nvSpPr>
        <p:spPr>
          <a:xfrm>
            <a:off x="522564" y="1996404"/>
            <a:ext cx="3485309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После регистрации наставники будут автоматически привязаны к вашей школе, а вы увидите их число на странице.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 приглашении наставника внизу окна со ссылкой будут перечислены те, кто уже принял ваше приглашение.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Если наставник, прикрепленный к вашей организации, уже приглашал учеников в своем кабинете, и они приняли приглашение, вы увидите это здесь.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36" name="Google Shape;336;p20"/>
          <p:cNvCxnSpPr/>
          <p:nvPr/>
        </p:nvCxnSpPr>
        <p:spPr>
          <a:xfrm>
            <a:off x="4367808" y="3325497"/>
            <a:ext cx="4198625" cy="2109106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7" name="Google Shape;337;p20"/>
          <p:cNvCxnSpPr/>
          <p:nvPr/>
        </p:nvCxnSpPr>
        <p:spPr>
          <a:xfrm>
            <a:off x="4367808" y="4869160"/>
            <a:ext cx="2060100" cy="1023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338" name="Google Shape;3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7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1674" y="2193887"/>
            <a:ext cx="5975989" cy="46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1"/>
          <p:cNvSpPr txBox="1"/>
          <p:nvPr>
            <p:ph type="ctrTitle"/>
          </p:nvPr>
        </p:nvSpPr>
        <p:spPr>
          <a:xfrm>
            <a:off x="2351583" y="879975"/>
            <a:ext cx="9207252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Приглашение учеников через наставников</a:t>
            </a:r>
            <a:endParaRPr/>
          </a:p>
        </p:txBody>
      </p:sp>
      <p:sp>
        <p:nvSpPr>
          <p:cNvPr id="345" name="Google Shape;345;p21"/>
          <p:cNvSpPr txBox="1"/>
          <p:nvPr/>
        </p:nvSpPr>
        <p:spPr>
          <a:xfrm>
            <a:off x="714018" y="2193887"/>
            <a:ext cx="437387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После прохождения по ссылке педагогу будет предложено авторизоваться или зарегистрироваться на платформе «Талант» и зарегистрировать кабинет наставника НТО.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 странице в своем личном кабинете НТО наставники могут: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пригласить ученика (сформировать и отправить ему ссылку);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68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видеть расписание всех этапов и материалы;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следить за прогрессом учеников в НТО — например, видеть, какие задания вызывают сложности и каким темам следует уделить внимание при подготовке.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46" name="Google Shape;346;p21"/>
          <p:cNvCxnSpPr/>
          <p:nvPr/>
        </p:nvCxnSpPr>
        <p:spPr>
          <a:xfrm flipH="1" rot="10800000">
            <a:off x="5231904" y="3186181"/>
            <a:ext cx="905561" cy="73558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7" name="Google Shape;347;p21"/>
          <p:cNvCxnSpPr/>
          <p:nvPr/>
        </p:nvCxnSpPr>
        <p:spPr>
          <a:xfrm flipH="1" rot="10800000">
            <a:off x="5231904" y="3921766"/>
            <a:ext cx="2438683" cy="202221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8" name="Google Shape;348;p21"/>
          <p:cNvCxnSpPr/>
          <p:nvPr/>
        </p:nvCxnSpPr>
        <p:spPr>
          <a:xfrm flipH="1" rot="10800000">
            <a:off x="5231904" y="2538107"/>
            <a:ext cx="3168352" cy="2394766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49" name="Google Shape;349;p21"/>
          <p:cNvSpPr/>
          <p:nvPr/>
        </p:nvSpPr>
        <p:spPr>
          <a:xfrm>
            <a:off x="6143903" y="1627551"/>
            <a:ext cx="44021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 выглядит личный кабинет наставника НТО </a:t>
            </a:r>
            <a:endParaRPr/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0806199" y="1729790"/>
            <a:ext cx="384195" cy="30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1212742" y="1729790"/>
            <a:ext cx="384195" cy="30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>
            <p:ph type="ctrTitle"/>
          </p:nvPr>
        </p:nvSpPr>
        <p:spPr>
          <a:xfrm>
            <a:off x="2351583" y="546460"/>
            <a:ext cx="92061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Использование Урока</a:t>
            </a:r>
            <a:r>
              <a:rPr b="1" i="0" lang="ru-RU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НТО</a:t>
            </a:r>
            <a:r>
              <a:rPr lang="ru-RU">
                <a:solidFill>
                  <a:schemeClr val="dk2"/>
                </a:solidFill>
              </a:rPr>
              <a:t> </a:t>
            </a:r>
            <a:br>
              <a:rPr lang="ru-RU">
                <a:solidFill>
                  <a:schemeClr val="dk2"/>
                </a:solidFill>
              </a:rPr>
            </a:br>
            <a:r>
              <a:rPr lang="ru-RU">
                <a:solidFill>
                  <a:schemeClr val="dk2"/>
                </a:solidFill>
              </a:rPr>
              <a:t>для вовлечения в НТО</a:t>
            </a:r>
            <a:r>
              <a:rPr lang="ru-RU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358" name="Google Shape;358;p22"/>
          <p:cNvSpPr txBox="1"/>
          <p:nvPr/>
        </p:nvSpPr>
        <p:spPr>
          <a:xfrm>
            <a:off x="623392" y="1955260"/>
            <a:ext cx="4248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Прокрутите страницу ниже до раздела </a:t>
            </a:r>
            <a:r>
              <a:rPr b="1" i="0" lang="ru-RU" sz="16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«</a:t>
            </a:r>
            <a:r>
              <a:rPr b="1" lang="ru-RU" sz="1600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Урок НТО</a:t>
            </a:r>
            <a:r>
              <a:rPr b="1" i="0" lang="ru-RU" sz="16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»</a:t>
            </a:r>
            <a:r>
              <a:rPr b="0" i="1" lang="ru-RU" sz="16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.</a:t>
            </a:r>
            <a:endParaRPr b="0" i="0" sz="16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178686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>
                <a:solidFill>
                  <a:srgbClr val="444746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Здесь вы можете перейти на сайт урока НТО и изучить материалы. С их помощью педагоги вашей школы могут провести Урок НТО и рассказать ребятам об НТО и помочь им выбрать подходящий профиль.</a:t>
            </a:r>
            <a:endParaRPr i="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:go="http://customooxmlschemas.google.com/" textRoundtripDataId="11"/>
                </a:ext>
              </a:extLst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Запланируйте и проведите Уроки НТО или классные часы с рассказом об НТО в вашей школе для 5−11 классов.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:go="http://customooxmlschemas.google.com/" textRoundtripDataId="13"/>
                </a:ext>
              </a:extLst>
            </a:endParaRPr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:go="http://customooxmlschemas.google.com/" textRoundtripDataId="14"/>
                </a:ext>
              </a:extLs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59" name="Google Shape;3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253" y="1917449"/>
            <a:ext cx="6991350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"/>
          <p:cNvSpPr txBox="1"/>
          <p:nvPr/>
        </p:nvSpPr>
        <p:spPr>
          <a:xfrm>
            <a:off x="4860822" y="851991"/>
            <a:ext cx="6552062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rPr>
              <a:t>Урок НТО - общая информация</a:t>
            </a:r>
            <a:endParaRPr b="1" i="0" sz="2400" u="none" cap="none" strike="noStrike">
              <a:solidFill>
                <a:schemeClr val="accent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695400" y="1990381"/>
            <a:ext cx="4608600" cy="4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Существует с 2018 года</a:t>
            </a:r>
            <a:r>
              <a:rPr b="0" i="0" lang="ru-RU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1199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Урок НТО </a:t>
            </a:r>
            <a:r>
              <a:rPr b="0" i="0" lang="ru-RU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— это набор методических и дидактических материалов для проведения профориентационных занятий для учащихся 5−11 классов по профилям и тематическим направлениям Национальной технологической олимпиады.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2398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На Уроке НТО участники:</a:t>
            </a:r>
            <a:endParaRPr b="1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знакомятся с Национальной технологической олимпиадой;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узнают больше о конкретных профилях и заданиях;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регистрируются на НТО.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2398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Все Уроки НТО содержат единый обязательный информационный блок: видеоролик об НТО и инструкцию по регистрации на НТО.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7" name="Google Shape;367;p23"/>
          <p:cNvPicPr preferRelativeResize="0"/>
          <p:nvPr/>
        </p:nvPicPr>
        <p:blipFill rotWithShape="1">
          <a:blip r:embed="rId3">
            <a:alphaModFix/>
          </a:blip>
          <a:srcRect b="21191" l="0" r="0" t="20645"/>
          <a:stretch/>
        </p:blipFill>
        <p:spPr>
          <a:xfrm>
            <a:off x="5914132" y="4414455"/>
            <a:ext cx="6301617" cy="244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3"/>
          <p:cNvPicPr preferRelativeResize="0"/>
          <p:nvPr/>
        </p:nvPicPr>
        <p:blipFill rotWithShape="1">
          <a:blip r:embed="rId4">
            <a:alphaModFix/>
          </a:blip>
          <a:srcRect b="24824" l="14475" r="0" t="29134"/>
          <a:stretch/>
        </p:blipFill>
        <p:spPr>
          <a:xfrm>
            <a:off x="5914133" y="1776550"/>
            <a:ext cx="6277867" cy="253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br>
              <a:rPr b="0" i="0" lang="ru-RU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b="0" i="0" sz="16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6" name="Google Shape;376;p24"/>
          <p:cNvSpPr txBox="1"/>
          <p:nvPr/>
        </p:nvSpPr>
        <p:spPr>
          <a:xfrm>
            <a:off x="5087888" y="2780928"/>
            <a:ext cx="5743575" cy="167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b="0" i="0" lang="ru-RU" sz="53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Опциональный шаг:</a:t>
            </a:r>
            <a:b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заключение соглашения </a:t>
            </a:r>
            <a:b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 передаче персональных данных участников</a:t>
            </a:r>
            <a:endParaRPr b="0" i="0" sz="4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"/>
          <p:cNvSpPr txBox="1"/>
          <p:nvPr>
            <p:ph type="ctrTitle"/>
          </p:nvPr>
        </p:nvSpPr>
        <p:spPr>
          <a:xfrm>
            <a:off x="2351583" y="880839"/>
            <a:ext cx="9208116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Соглашение о передаче персональных данных участников</a:t>
            </a:r>
            <a:endParaRPr/>
          </a:p>
        </p:txBody>
      </p:sp>
      <p:sp>
        <p:nvSpPr>
          <p:cNvPr id="382" name="Google Shape;382;p25"/>
          <p:cNvSpPr txBox="1"/>
          <p:nvPr/>
        </p:nvSpPr>
        <p:spPr>
          <a:xfrm>
            <a:off x="551383" y="1844822"/>
            <a:ext cx="3528393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Прокрутите страницу ниже до раздела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«Документы»</a:t>
            </a:r>
            <a:r>
              <a:rPr b="0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0" i="0" sz="1400" u="none" cap="none" strike="noStrik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Кнопка </a:t>
            </a:r>
            <a:r>
              <a:rPr b="1" i="0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«Подписать соглашение»</a:t>
            </a:r>
            <a:r>
              <a:rPr b="1" i="1" lang="ru-RU" sz="1400" u="none" cap="none" strike="noStrik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перенаправит вас на страницу организации на платформе «Талант», где вы можете заполнить поля для подписания соглашения о передаче персональных данных.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Заключив соглашение, вы сможете видеть более подробную информацию (например, полные фамилии учеников).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Заключение соглашения необязательно.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Если вы уже заключали соглашение о ПД ранее при регистрации кружка или площадки подготовки НТО, то увидите информацию об этом в системе.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3" name="Google Shape;383;p25"/>
          <p:cNvPicPr preferRelativeResize="0"/>
          <p:nvPr/>
        </p:nvPicPr>
        <p:blipFill rotWithShape="1">
          <a:blip r:embed="rId3">
            <a:alphaModFix/>
          </a:blip>
          <a:srcRect b="5986" l="17522" r="17500" t="25390"/>
          <a:stretch/>
        </p:blipFill>
        <p:spPr>
          <a:xfrm>
            <a:off x="4919192" y="1844822"/>
            <a:ext cx="7272808" cy="43204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25"/>
          <p:cNvCxnSpPr/>
          <p:nvPr/>
        </p:nvCxnSpPr>
        <p:spPr>
          <a:xfrm>
            <a:off x="4439816" y="3140968"/>
            <a:ext cx="2736304" cy="72008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385" name="Google Shape;38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 txBox="1"/>
          <p:nvPr>
            <p:ph type="ctrTitle"/>
          </p:nvPr>
        </p:nvSpPr>
        <p:spPr>
          <a:xfrm>
            <a:off x="4196791" y="5145302"/>
            <a:ext cx="3546164" cy="632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69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lang="ru-RU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ВКонтакте: </a:t>
            </a:r>
            <a:r>
              <a:rPr b="1" lang="ru-RU" sz="2000" u="sng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vk.com/nticontest</a:t>
            </a:r>
            <a:br>
              <a:rPr b="1" lang="ru-RU" sz="2000" u="sng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lang="ru-RU" sz="2000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</a:rPr>
              <a:t>  </a:t>
            </a:r>
            <a:r>
              <a:rPr b="1" lang="ru-RU" sz="2000" u="sng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b="1" sz="2000">
              <a:solidFill>
                <a:srgbClr val="53D6F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2" name="Google Shape;392;p26"/>
          <p:cNvSpPr txBox="1"/>
          <p:nvPr/>
        </p:nvSpPr>
        <p:spPr>
          <a:xfrm>
            <a:off x="2941564" y="1863202"/>
            <a:ext cx="6056619" cy="1339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6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ПОРТАЛ </a:t>
            </a:r>
            <a:endParaRPr b="0" i="0" sz="2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НТО:</a:t>
            </a:r>
            <a:endParaRPr b="0" i="0" sz="19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03ABDD"/>
              </a:buClr>
              <a:buSzPts val="2400"/>
              <a:buFont typeface="Tahoma"/>
              <a:buNone/>
            </a:pPr>
            <a:r>
              <a:rPr b="1" i="0" lang="ru-RU" sz="2400" u="sng" cap="none" strike="noStrike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WWW.NTCONTEST.RU</a:t>
            </a:r>
            <a:endParaRPr b="1" i="0" sz="2400" u="none" cap="none" strike="noStrike">
              <a:solidFill>
                <a:srgbClr val="53D6F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3" name="Google Shape;393;p26"/>
          <p:cNvSpPr/>
          <p:nvPr/>
        </p:nvSpPr>
        <p:spPr>
          <a:xfrm>
            <a:off x="2667873" y="3765161"/>
            <a:ext cx="6604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По всем вопросам вы можете обращаться по адресу: </a:t>
            </a:r>
            <a:endParaRPr b="0" i="0" sz="2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b="1" baseline="30000" i="0" lang="ru-RU" sz="2800" u="sng" cap="none" strike="noStrike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INFO@NTCONTEST.RU</a:t>
            </a:r>
            <a:endParaRPr b="0" i="0" sz="2800" u="none" cap="none" strike="noStrike">
              <a:solidFill>
                <a:srgbClr val="53D6F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ctrTitle"/>
          </p:nvPr>
        </p:nvSpPr>
        <p:spPr>
          <a:xfrm>
            <a:off x="1238745" y="744648"/>
            <a:ext cx="9925965" cy="4048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accent1"/>
                </a:solidFill>
              </a:rPr>
              <a:t>Перед началом регистрации обратите внимание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650161" y="2267667"/>
            <a:ext cx="103252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Если вы сотрудник в </a:t>
            </a: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организации дополнительного, дошкольного или высшего образования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то вам </a:t>
            </a: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 нужно пользоваться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данной инструкцией — ссылка и данный материал попали к вам по ошибке.</a:t>
            </a:r>
            <a:r>
              <a:rPr b="0" i="0" lang="ru-RU" sz="14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620347" y="1547588"/>
            <a:ext cx="103551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Данная инструкция и регистрация предназначена только для общеобразовательных организаций (школ, лицеев, гимназий и т. п.). </a:t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673895" y="3471197"/>
            <a:ext cx="10583208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ссылка для регистрации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(направляется координатором НТО вашего региона);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ИНН школы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(чтобы быстро найти свою организацию в системе);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зарегистрироваться* или иметь регистрацию на </a:t>
            </a: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платформе «Талант»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**</a:t>
            </a: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1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650161" y="3106504"/>
            <a:ext cx="96829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 регистрации школы на портале НТО вам потребуется:</a:t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620347" y="4859956"/>
            <a:ext cx="7848874" cy="173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*Инструкцию по регистрации личного аккаунта на платформе «Талант» вы найдете далее в этой презентации.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**Сбор, хранение и обработка данных участников, наставников, организации в рамках НТО осуществляется при помощи и взаимодействии сайта НТО с платформой «Талант», разработанной Ассоциацией участников технологических кружков, осуществляющей управление данными, в соответствии с </a:t>
            </a:r>
            <a:r>
              <a:rPr b="0" i="0" lang="ru-RU" sz="1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Положением</a:t>
            </a:r>
            <a:r>
              <a:rPr b="0" i="0" lang="ru-RU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об НТО.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Отечественная платформа «Талант» соответствует законам и стандартам РФ, связанных со сбором, хранением, обработкой и защитой персональных данных.</a:t>
            </a:r>
            <a:endParaRPr b="0" i="0" sz="19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0" name="Google Shape;16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2304" y="4726697"/>
            <a:ext cx="2595333" cy="215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/>
        </p:nvSpPr>
        <p:spPr>
          <a:xfrm>
            <a:off x="767504" y="2343106"/>
            <a:ext cx="9742895" cy="705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ответственное лицо*, назначенное для этого директором школы (педагог, наставник, завуч и т. д.);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сам директор школы (руководитель организации).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767504" y="1924714"/>
            <a:ext cx="105913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Зарегистрировать школу на портале НТО может:</a:t>
            </a:r>
            <a:endParaRPr/>
          </a:p>
        </p:txBody>
      </p:sp>
      <p:sp>
        <p:nvSpPr>
          <p:cNvPr id="168" name="Google Shape;168;p4"/>
          <p:cNvSpPr/>
          <p:nvPr/>
        </p:nvSpPr>
        <p:spPr>
          <a:xfrm>
            <a:off x="764363" y="3809894"/>
            <a:ext cx="7275853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*Возможно, вы или кто-то из ваших коллег уже зарегистрирован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 платформе «Талант» или портале НТО и вносил те или иные данные о вашей организации ранее и является ее администратором в системе.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Это могла быть регистрация кружка, площадки подготовки к НТО, регистрация наставника и т. п.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таком случае имеет смысл поручить процесс регистрации школы этому человеку. </a:t>
            </a:r>
            <a:endParaRPr/>
          </a:p>
        </p:txBody>
      </p:sp>
      <p:sp>
        <p:nvSpPr>
          <p:cNvPr id="169" name="Google Shape;169;p4"/>
          <p:cNvSpPr txBox="1"/>
          <p:nvPr>
            <p:ph type="ctrTitle"/>
          </p:nvPr>
        </p:nvSpPr>
        <p:spPr>
          <a:xfrm>
            <a:off x="1238745" y="744648"/>
            <a:ext cx="9925965" cy="4048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accent1"/>
                </a:solidFill>
              </a:rPr>
              <a:t>Перед началом регистрации обратите внимание</a:t>
            </a: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4632" y="3128202"/>
            <a:ext cx="1672576" cy="249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4740" y="2695735"/>
            <a:ext cx="954384" cy="90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type="ctrTitle"/>
          </p:nvPr>
        </p:nvSpPr>
        <p:spPr>
          <a:xfrm>
            <a:off x="1958825" y="744648"/>
            <a:ext cx="9205885" cy="4048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accent1"/>
                </a:solidFill>
              </a:rPr>
              <a:t>Основные шаги школы на портале НТО</a:t>
            </a:r>
            <a:endParaRPr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7016" y="2589080"/>
            <a:ext cx="1155371" cy="172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3119" y="2753358"/>
            <a:ext cx="1884882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610067" y="4819755"/>
            <a:ext cx="30509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Пройдите по ссылке-приглашению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которую отправил вам координатор НТО вашего региона, авторизуйтесь. 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4455025" y="4819755"/>
            <a:ext cx="28289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Проверьте или внесите данные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вашей организации (школы).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717213" y="1816040"/>
            <a:ext cx="2483223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ШАГ 1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4627905" y="1816041"/>
            <a:ext cx="2483223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ШАГ 2</a:t>
            </a:r>
            <a:endParaRPr/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0234" y="2653736"/>
            <a:ext cx="870631" cy="16355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/>
        </p:nvSpPr>
        <p:spPr>
          <a:xfrm>
            <a:off x="7905322" y="1816040"/>
            <a:ext cx="2483223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ШАГ 3</a:t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7824192" y="4819755"/>
            <a:ext cx="3267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Сформируйте и отправьте ссылки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 приглашения школьников и педагогов-наставников к участию в НТО.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Скачайте </a:t>
            </a:r>
            <a:r>
              <a:rPr b="1" lang="ru-RU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и распечатайте постер для приглашения</a:t>
            </a:r>
            <a:r>
              <a:rPr lang="ru-RU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учеников вашей школы и разместите его в вашем учреждении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7" name="Google Shape;18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70639" y="2322686"/>
            <a:ext cx="1137945" cy="196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36913" y="3149555"/>
            <a:ext cx="571874" cy="4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111" y="3052851"/>
            <a:ext cx="571874" cy="4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6002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br>
              <a:rPr b="0" i="0" lang="ru-RU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b="0" i="0" sz="16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" name="Google Shape;197;p6"/>
          <p:cNvSpPr txBox="1"/>
          <p:nvPr>
            <p:ph idx="1" type="subTitle"/>
          </p:nvPr>
        </p:nvSpPr>
        <p:spPr>
          <a:xfrm>
            <a:off x="5322700" y="2755653"/>
            <a:ext cx="4153375" cy="524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/>
          <a:p>
            <a:pPr indent="0" lvl="0" marL="12700" rtl="0" algn="l">
              <a:lnSpc>
                <a:spcPct val="1979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ru-RU" sz="7200">
                <a:solidFill>
                  <a:schemeClr val="lt1"/>
                </a:solidFill>
              </a:rPr>
              <a:t>1</a:t>
            </a:r>
            <a:r>
              <a:rPr lang="ru-RU" sz="9600">
                <a:solidFill>
                  <a:schemeClr val="lt1"/>
                </a:solidFill>
              </a:rPr>
              <a:t> </a:t>
            </a:r>
            <a:r>
              <a:rPr lang="ru-RU" sz="5400">
                <a:solidFill>
                  <a:schemeClr val="lt1"/>
                </a:solidFill>
              </a:rPr>
              <a:t>ШАГ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5296372" y="3260728"/>
            <a:ext cx="5743575" cy="1679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b="0" i="0" lang="ru-RU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Вход и авторизация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/>
        </p:nvSpPr>
        <p:spPr>
          <a:xfrm>
            <a:off x="551384" y="2438084"/>
            <a:ext cx="331236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Перейдите по ссылке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которую вы получили для регистрации школы в пригласительном письме или сообщении.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увидите страницу, как на изображении справа.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Нажмите кнопку </a:t>
            </a:r>
            <a:r>
              <a:rPr b="1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«Присоединиться».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2135560" y="795570"/>
            <a:ext cx="9205885" cy="4048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</a:pPr>
            <a:r>
              <a:rPr b="1" i="0" lang="ru-RU" sz="28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Шаг 1. Вход и авторизация</a:t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474" y="2079997"/>
            <a:ext cx="7774325" cy="384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207" name="Google Shape;207;p7"/>
          <p:cNvCxnSpPr/>
          <p:nvPr/>
        </p:nvCxnSpPr>
        <p:spPr>
          <a:xfrm>
            <a:off x="2833050" y="4476350"/>
            <a:ext cx="4566600" cy="90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/>
          <p:nvPr/>
        </p:nvSpPr>
        <p:spPr>
          <a:xfrm>
            <a:off x="609085" y="4095363"/>
            <a:ext cx="381667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При </a:t>
            </a:r>
            <a:r>
              <a:rPr b="1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наличии аккаунта </a:t>
            </a: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 платформе «Талант» выберите «Войти».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394"/>
              </a:buClr>
              <a:buSzPts val="1400"/>
              <a:buFont typeface="Corbel"/>
              <a:buChar char="•"/>
            </a:pPr>
            <a:r>
              <a:rPr b="1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Авторизуйтесь</a:t>
            </a:r>
            <a:r>
              <a:rPr b="0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введя свой логин и пароль (при необходимости вы можете восстановить его).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394"/>
              </a:buClr>
              <a:buSzPts val="1400"/>
              <a:buFont typeface="Corbel"/>
              <a:buChar char="•"/>
            </a:pPr>
            <a:r>
              <a:rPr b="1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Разрешите 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доступ к аккаунту в появившемся окне.</a:t>
            </a:r>
            <a:endParaRPr b="1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394"/>
              </a:buClr>
              <a:buSzPts val="1400"/>
              <a:buFont typeface="Corbel"/>
              <a:buChar char="•"/>
            </a:pPr>
            <a:r>
              <a:rPr b="1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Переходите к шагу 2 (слайд № 14)</a:t>
            </a:r>
            <a:r>
              <a:rPr b="0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0" i="0" sz="1400" u="none" cap="none" strike="noStrike">
              <a:solidFill>
                <a:srgbClr val="00239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609085" y="2440237"/>
            <a:ext cx="375472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При </a:t>
            </a:r>
            <a:r>
              <a:rPr b="1" i="0" lang="ru-RU" sz="1400" u="none" cap="none" strike="noStrik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отсутствии аккаунта </a:t>
            </a:r>
            <a:r>
              <a:rPr b="1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 платформе «Талант» выберите «Создать аккаунт».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Создайте его, пользуясь пошаговой инструкцией на следующих слайдах.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609085" y="1700808"/>
            <a:ext cx="46496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попадете на страницу авторизации, </a:t>
            </a:r>
            <a:endParaRPr b="0" i="0" sz="1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где возможны два сценария:</a:t>
            </a:r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2135560" y="850970"/>
            <a:ext cx="9205885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</a:pPr>
            <a:r>
              <a:rPr b="1" i="0" lang="ru-RU" sz="24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Шаг 1. Вход и авторизация</a:t>
            </a:r>
            <a:endParaRPr/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60" y="1924708"/>
            <a:ext cx="7461440" cy="374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type="ctrTitle"/>
          </p:nvPr>
        </p:nvSpPr>
        <p:spPr>
          <a:xfrm>
            <a:off x="2086018" y="816223"/>
            <a:ext cx="9205920" cy="3494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69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 sz="2400">
                <a:solidFill>
                  <a:schemeClr val="dk1"/>
                </a:solidFill>
              </a:rPr>
              <a:t>Регистрация личного аккаунта на платформе «Талант»</a:t>
            </a:r>
            <a:r>
              <a:rPr lang="ru-RU" sz="2400">
                <a:solidFill>
                  <a:srgbClr val="178686"/>
                </a:solidFill>
              </a:rPr>
              <a:t> 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623392" y="1823139"/>
            <a:ext cx="45469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Заполните предлагаемые поля </a:t>
            </a:r>
            <a:endParaRPr b="0" i="0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и нажмите </a:t>
            </a:r>
            <a:r>
              <a:rPr b="1" i="0" lang="ru-RU" sz="1400" u="none" cap="none" strike="noStrike">
                <a:solidFill>
                  <a:srgbClr val="178686"/>
                </a:solidFill>
                <a:latin typeface="Corbel"/>
                <a:ea typeface="Corbel"/>
                <a:cs typeface="Corbel"/>
                <a:sym typeface="Corbel"/>
              </a:rPr>
              <a:t>«Далее»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0" i="1" sz="1400" u="none" cap="none" strike="noStrik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6323131" y="1823139"/>
            <a:ext cx="55559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Заполните предлагаемые поля на втором экране и нажмите </a:t>
            </a:r>
            <a:r>
              <a:rPr b="1" i="0" lang="ru-RU" sz="1400" u="none" cap="none" strike="noStrike">
                <a:solidFill>
                  <a:srgbClr val="178686"/>
                </a:solidFill>
                <a:latin typeface="Corbel"/>
                <a:ea typeface="Corbel"/>
                <a:cs typeface="Corbel"/>
                <a:sym typeface="Corbel"/>
              </a:rPr>
              <a:t>«Зарегистрироваться»</a:t>
            </a:r>
            <a:r>
              <a:rPr b="0" i="0" lang="ru-RU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0" i="1" sz="1400" u="none" cap="none" strike="noStrik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2837641"/>
            <a:ext cx="3751946" cy="402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1710" y="2837641"/>
            <a:ext cx="4330222" cy="401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5880" y="1901479"/>
            <a:ext cx="571874" cy="4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Олимпиада КД НТИ">
      <a:dk1>
        <a:srgbClr val="000000"/>
      </a:dk1>
      <a:lt1>
        <a:srgbClr val="FFFFFF"/>
      </a:lt1>
      <a:dk2>
        <a:srgbClr val="0C0C0C"/>
      </a:dk2>
      <a:lt2>
        <a:srgbClr val="FFFFFF"/>
      </a:lt2>
      <a:accent1>
        <a:srgbClr val="00C5BF"/>
      </a:accent1>
      <a:accent2>
        <a:srgbClr val="F37760"/>
      </a:accent2>
      <a:accent3>
        <a:srgbClr val="AA52C0"/>
      </a:accent3>
      <a:accent4>
        <a:srgbClr val="03ABDD"/>
      </a:accent4>
      <a:accent5>
        <a:srgbClr val="0C0C0C"/>
      </a:accent5>
      <a:accent6>
        <a:srgbClr val="0C0C0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НТО">
      <a:dk1>
        <a:srgbClr val="000000"/>
      </a:dk1>
      <a:lt1>
        <a:srgbClr val="FFFFFF"/>
      </a:lt1>
      <a:dk2>
        <a:srgbClr val="0C0C0C"/>
      </a:dk2>
      <a:lt2>
        <a:srgbClr val="FFFFFF"/>
      </a:lt2>
      <a:accent1>
        <a:srgbClr val="00071D"/>
      </a:accent1>
      <a:accent2>
        <a:srgbClr val="BA55D3"/>
      </a:accent2>
      <a:accent3>
        <a:srgbClr val="20B3B3"/>
      </a:accent3>
      <a:accent4>
        <a:srgbClr val="EA547D"/>
      </a:accent4>
      <a:accent5>
        <a:srgbClr val="FFCD2D"/>
      </a:accent5>
      <a:accent6>
        <a:srgbClr val="00071D"/>
      </a:accent6>
      <a:hlink>
        <a:srgbClr val="40AFFF"/>
      </a:hlink>
      <a:folHlink>
        <a:srgbClr val="55D6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2018-05-23T12:16:39Z</dcterms:created>
  <dc:creator>Пользователь Windows</dc:creator>
</cp:coreProperties>
</file>